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9266"/>
  <ax:ocxPr ax:name="_cy" ax:value="12912"/>
  <ax:ocxPr ax:name="FlashVars" ax:value=""/>
  <ax:ocxPr ax:name="Movie" ax:value="http://www.polleverywhere.com/free_text_polls/MTgzODk3NDA5OQ.swf"/>
  <ax:ocxPr ax:name="Src" ax:value="http://www.polleverywhere.com/free_text_polls/MTgzODk3NDA5OQ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multiple_choice_polls/LTg4MDI2OTM5MA.swf"/>
  <ax:ocxPr ax:name="Src" ax:value="http://www.polleverywhere.com/multiple_choice_polls/LTg4MDI2OTM5MA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AA82B-DDD6-4B0E-B890-8995D635D19A}" type="datetimeFigureOut">
              <a:rPr lang="en-US" smtClean="0"/>
              <a:pPr/>
              <a:t>5/9/2010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A6875-6D4B-46BB-BF02-AAC17F4BD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763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CTION" pitchFamily="2" charset="2"/>
              </a:rPr>
              <a:t>Mission Conditions: </a:t>
            </a:r>
          </a:p>
          <a:p>
            <a:pPr algn="ctr"/>
            <a:r>
              <a:rPr lang="en-US" sz="2800" dirty="0" smtClean="0">
                <a:latin typeface="ACTION" pitchFamily="2" charset="2"/>
              </a:rPr>
              <a:t>Temperature, Pressure, Volume</a:t>
            </a:r>
            <a:endParaRPr lang="en-US" sz="2800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1026" name="mainfrm"/>
          <p:cNvSpPr>
            <a:spLocks noEditPoints="1" noChangeArrowheads="1"/>
          </p:cNvSpPr>
          <p:nvPr/>
        </p:nvSpPr>
        <p:spPr bwMode="auto">
          <a:xfrm>
            <a:off x="3505200" y="1981200"/>
            <a:ext cx="3810000" cy="3581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C:\Documents and Settings\Chris\Local Settings\Temporary Internet Files\Content.IE5\AUJEO72V\MC9002381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86200"/>
            <a:ext cx="1588883" cy="722768"/>
          </a:xfrm>
          <a:prstGeom prst="rect">
            <a:avLst/>
          </a:prstGeom>
          <a:noFill/>
        </p:spPr>
      </p:pic>
      <p:pic>
        <p:nvPicPr>
          <p:cNvPr id="1027" name="Picture 3" descr="C:\Documents and Settings\Chris\Local Settings\Temporary Internet Files\Content.IE5\45BI78T9\MC9002932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601108" flipH="1">
            <a:off x="5892876" y="2757519"/>
            <a:ext cx="1747418" cy="1759306"/>
          </a:xfrm>
          <a:prstGeom prst="rect">
            <a:avLst/>
          </a:prstGeom>
          <a:noFill/>
        </p:spPr>
      </p:pic>
      <p:pic>
        <p:nvPicPr>
          <p:cNvPr id="1029" name="Picture 5" descr="C:\Documents and Settings\Chris\Local Settings\Temporary Internet Files\Content.IE5\AUJEO72V\MP90038572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1935480" y="3322320"/>
            <a:ext cx="1295400" cy="1813560"/>
          </a:xfrm>
          <a:prstGeom prst="rect">
            <a:avLst/>
          </a:prstGeom>
          <a:noFill/>
        </p:spPr>
      </p:pic>
      <p:pic>
        <p:nvPicPr>
          <p:cNvPr id="1030" name="Picture 6" descr="C:\Documents and Settings\Chris\Local Settings\Temporary Internet Files\Content.IE5\MGQ3FBKF\MC90035139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124200"/>
            <a:ext cx="1779006" cy="1783533"/>
          </a:xfrm>
          <a:prstGeom prst="rect">
            <a:avLst/>
          </a:prstGeom>
          <a:noFill/>
        </p:spPr>
      </p:pic>
      <p:pic>
        <p:nvPicPr>
          <p:cNvPr id="1031" name="Picture 7" descr="C:\Documents and Settings\Chris\Local Settings\Temporary Internet Files\Content.IE5\MGQ3FBKF\MC90032439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94583">
            <a:off x="3069856" y="3838254"/>
            <a:ext cx="1787652" cy="913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Combined Gas Law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75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Write this down!!!!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6670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u="sng" dirty="0" smtClean="0"/>
              <a:t>P₁V₁</a:t>
            </a:r>
            <a:r>
              <a:rPr lang="en-US" sz="6000" b="1" dirty="0" smtClean="0"/>
              <a:t>  =  </a:t>
            </a:r>
            <a:r>
              <a:rPr lang="en-US" sz="6000" b="1" u="sng" dirty="0" smtClean="0"/>
              <a:t>P₂V₂</a:t>
            </a:r>
          </a:p>
          <a:p>
            <a:pPr algn="ctr"/>
            <a:r>
              <a:rPr lang="en-US" sz="6000" b="1" dirty="0"/>
              <a:t> </a:t>
            </a:r>
            <a:r>
              <a:rPr lang="en-US" sz="6000" b="1" dirty="0" smtClean="0"/>
              <a:t>T₁         T₂</a:t>
            </a:r>
            <a:endParaRPr lang="en-US" sz="6000" b="1" dirty="0"/>
          </a:p>
        </p:txBody>
      </p:sp>
      <p:sp>
        <p:nvSpPr>
          <p:cNvPr id="7" name="Smiley Face 6"/>
          <p:cNvSpPr/>
          <p:nvPr/>
        </p:nvSpPr>
        <p:spPr>
          <a:xfrm>
            <a:off x="4953000" y="4876800"/>
            <a:ext cx="1676400" cy="17526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Callout 16"/>
          <p:cNvSpPr/>
          <p:nvPr/>
        </p:nvSpPr>
        <p:spPr>
          <a:xfrm>
            <a:off x="6019800" y="3581400"/>
            <a:ext cx="2895600" cy="1371600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T= Temp</a:t>
            </a:r>
          </a:p>
          <a:p>
            <a:pPr algn="ctr"/>
            <a:r>
              <a:rPr lang="en-US" sz="2400" dirty="0" smtClean="0"/>
              <a:t>T= Kelvin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Practice 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A 20.0mL bubble is released from a driver’s air tank at a pressure of 4.00atm and a temperature of 11⁰C. What is the volume of the bubble when it reaches the ocean surface, where the pressure is 1.00atm and the temperature is 18⁰C?</a:t>
            </a:r>
            <a:endParaRPr lang="en-US" dirty="0"/>
          </a:p>
        </p:txBody>
      </p:sp>
      <p:sp>
        <p:nvSpPr>
          <p:cNvPr id="10242" name="mainfrm"/>
          <p:cNvSpPr>
            <a:spLocks noEditPoints="1" noChangeArrowheads="1"/>
          </p:cNvSpPr>
          <p:nvPr/>
        </p:nvSpPr>
        <p:spPr bwMode="auto">
          <a:xfrm>
            <a:off x="3276600" y="504825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4495800" y="3886200"/>
            <a:ext cx="3810000" cy="114300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Compute the answer and turn in your work for further analysis.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CTION" pitchFamily="2" charset="2"/>
              </a:rPr>
              <a:t>Compu</a:t>
            </a:r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-Com: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4" name="mainfrm"/>
          <p:cNvSpPr>
            <a:spLocks noEditPoints="1" noChangeArrowheads="1"/>
          </p:cNvSpPr>
          <p:nvPr/>
        </p:nvSpPr>
        <p:spPr bwMode="auto">
          <a:xfrm>
            <a:off x="7086600" y="16764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315200" y="3581400"/>
            <a:ext cx="153318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1266" name="ShockwaveFlash1" r:id="rId2" imgW="5897520" imgH="36910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Pressure and Volume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Recap:</a:t>
            </a:r>
            <a:r>
              <a:rPr lang="en-US" dirty="0" smtClean="0"/>
              <a:t> What is pressure and volume?</a:t>
            </a:r>
          </a:p>
          <a:p>
            <a:pPr lvl="1">
              <a:buNone/>
            </a:pPr>
            <a:r>
              <a:rPr lang="en-US" dirty="0" smtClean="0"/>
              <a:t>Talk in your groups about what you know and what relationship these 2 things might have.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Pressure and Volume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pic>
        <p:nvPicPr>
          <p:cNvPr id="2050" name="Picture 2" descr="C:\Documents and Settings\Chris\Local Settings\Temporary Internet Files\Content.IE5\AUJEO72V\MC9003343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19200"/>
            <a:ext cx="1726083" cy="20504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586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-Relationship= Inverse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	What is an inverse relationship?</a:t>
            </a:r>
            <a:endParaRPr lang="en-US" sz="2800" dirty="0"/>
          </a:p>
        </p:txBody>
      </p:sp>
      <p:sp>
        <p:nvSpPr>
          <p:cNvPr id="2051" name="mainfrm"/>
          <p:cNvSpPr>
            <a:spLocks noEditPoints="1" noChangeArrowheads="1"/>
          </p:cNvSpPr>
          <p:nvPr/>
        </p:nvSpPr>
        <p:spPr bwMode="auto">
          <a:xfrm>
            <a:off x="3048000" y="3352800"/>
            <a:ext cx="2438400" cy="2667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C:\Documents and Settings\Chris\Local Settings\Temporary Internet Files\Content.IE5\H2UQQ0FF\MC9004315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1148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Pressure and Volume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pic>
        <p:nvPicPr>
          <p:cNvPr id="2050" name="Picture 2" descr="C:\Documents and Settings\Chris\Local Settings\Temporary Internet Files\Content.IE5\AUJEO72V\MC9003343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19200"/>
            <a:ext cx="1726083" cy="20504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586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-Relationship= Inverse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	What is an inverse relationship?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Boyle’s law: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Boyle’s law tells us what this inverse relationship means	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When the pressure goes up, the volume goes down. When the volume goes up, the pressure goes down</a:t>
            </a:r>
          </a:p>
        </p:txBody>
      </p:sp>
      <p:pic>
        <p:nvPicPr>
          <p:cNvPr id="3074" name="Picture 2" descr="C:\Documents and Settings\Chris\Local Settings\Temporary Internet Files\Content.IE5\H2UQQ0FF\MC9003206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2592993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latin typeface="ACTION" pitchFamily="2" charset="2"/>
              </a:rPr>
              <a:t>Compu</a:t>
            </a:r>
            <a:r>
              <a:rPr lang="en-US" sz="4000" dirty="0" smtClean="0">
                <a:solidFill>
                  <a:srgbClr val="FF0000"/>
                </a:solidFill>
                <a:latin typeface="ACTION" pitchFamily="2" charset="2"/>
              </a:rPr>
              <a:t>-Com:</a:t>
            </a:r>
            <a:r>
              <a:rPr lang="en-US" sz="4000" dirty="0" smtClean="0">
                <a:latin typeface="ACTION" pitchFamily="2" charset="2"/>
              </a:rPr>
              <a:t> Some examples?</a:t>
            </a:r>
            <a:endParaRPr lang="en-US" sz="4000" dirty="0">
              <a:solidFill>
                <a:srgbClr val="FF0000"/>
              </a:solidFill>
              <a:latin typeface="ACTION" pitchFamily="2" charset="2"/>
            </a:endParaRPr>
          </a:p>
        </p:txBody>
      </p:sp>
      <p:pic>
        <p:nvPicPr>
          <p:cNvPr id="4" name="Picture 4" descr="Poll_Everywhere-Communication_Best_Practices.pdf (page 1 of 3).png"/>
          <p:cNvPicPr>
            <a:picLocks noChangeAspect="1"/>
          </p:cNvPicPr>
          <p:nvPr/>
        </p:nvPicPr>
        <p:blipFill>
          <a:blip r:embed="rId4" cstate="print"/>
          <a:srcRect l="7144" r="4758"/>
          <a:stretch>
            <a:fillRect/>
          </a:stretch>
        </p:blipFill>
        <p:spPr bwMode="auto">
          <a:xfrm>
            <a:off x="7391400" y="4267200"/>
            <a:ext cx="136891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mainfrm"/>
          <p:cNvSpPr>
            <a:spLocks noEditPoints="1" noChangeArrowheads="1"/>
          </p:cNvSpPr>
          <p:nvPr/>
        </p:nvSpPr>
        <p:spPr bwMode="auto">
          <a:xfrm>
            <a:off x="7162800" y="22098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ontrols>
      <p:control spid="4098" name="ShockwaveFlash1" r:id="rId2" imgW="6935760" imgH="46483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Temperature and Volume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1524000"/>
          </a:xfrm>
        </p:spPr>
        <p:txBody>
          <a:bodyPr/>
          <a:lstStyle/>
          <a:p>
            <a:r>
              <a:rPr lang="en-US" dirty="0" smtClean="0"/>
              <a:t>Relationship=direct relationship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is a direct relationship?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Chris\Local Settings\Temporary Internet Files\Content.IE5\45BI78T9\MC9002307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295400"/>
            <a:ext cx="2374683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Temperature and Volume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1524000"/>
          </a:xfrm>
        </p:spPr>
        <p:txBody>
          <a:bodyPr/>
          <a:lstStyle/>
          <a:p>
            <a:r>
              <a:rPr lang="en-US" dirty="0" smtClean="0"/>
              <a:t>Relationship=direct relationship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is a direct relationship?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Chris\Local Settings\Temporary Internet Files\Content.IE5\45BI78T9\MC9002307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295400"/>
            <a:ext cx="2374683" cy="2362200"/>
          </a:xfrm>
          <a:prstGeom prst="rect">
            <a:avLst/>
          </a:prstGeom>
          <a:noFill/>
        </p:spPr>
      </p:pic>
      <p:pic>
        <p:nvPicPr>
          <p:cNvPr id="6146" name="Picture 2" descr="C:\Documents and Settings\Chris\Local Settings\Temporary Internet Files\Content.IE5\AUJEO72V\MM900283995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810000"/>
            <a:ext cx="2438400" cy="25894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2667000"/>
            <a:ext cx="5943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Charles’ law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Charles’ law tells us that this direct relationship means</a:t>
            </a:r>
          </a:p>
          <a:p>
            <a:pPr lvl="2">
              <a:buFont typeface="Arial" pitchFamily="34" charset="0"/>
              <a:buChar char="•"/>
            </a:pPr>
            <a:r>
              <a:rPr lang="en-US" sz="3200" dirty="0" smtClean="0"/>
              <a:t>When the temperature goes up, the volume goes up. When the temperature goes down, the volume goes down.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CTION" pitchFamily="2" charset="2"/>
              </a:rPr>
              <a:t>Temperature and pressure</a:t>
            </a:r>
            <a:endParaRPr lang="en-US" dirty="0">
              <a:latin typeface="ACTION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05600" cy="4525963"/>
          </a:xfrm>
        </p:spPr>
        <p:txBody>
          <a:bodyPr/>
          <a:lstStyle/>
          <a:p>
            <a:r>
              <a:rPr lang="en-US" dirty="0" smtClean="0"/>
              <a:t>Relationship=direct relationship</a:t>
            </a:r>
          </a:p>
          <a:p>
            <a:endParaRPr lang="en-US" dirty="0"/>
          </a:p>
          <a:p>
            <a:r>
              <a:rPr lang="en-US" dirty="0" smtClean="0"/>
              <a:t>This law is called Gay-Lussac’s Law.</a:t>
            </a:r>
          </a:p>
          <a:p>
            <a:endParaRPr lang="en-US" dirty="0"/>
          </a:p>
          <a:p>
            <a:r>
              <a:rPr lang="en-US" dirty="0" smtClean="0"/>
              <a:t>From what we know about the other 2 laws, describe this law at your table and each of you either write it down or draw it to turn in.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sp>
        <p:nvSpPr>
          <p:cNvPr id="7170" name="mainfrm"/>
          <p:cNvSpPr>
            <a:spLocks noEditPoints="1" noChangeArrowheads="1"/>
          </p:cNvSpPr>
          <p:nvPr/>
        </p:nvSpPr>
        <p:spPr bwMode="auto">
          <a:xfrm>
            <a:off x="7086600" y="39624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ular Callout 4"/>
          <p:cNvSpPr/>
          <p:nvPr/>
        </p:nvSpPr>
        <p:spPr>
          <a:xfrm>
            <a:off x="6705600" y="1676400"/>
            <a:ext cx="2286000" cy="1981200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Compute this question humans for feel my wrath!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CTION" pitchFamily="2" charset="2"/>
              </a:rPr>
              <a:t>Compute: </a:t>
            </a:r>
            <a:r>
              <a:rPr lang="en-US" dirty="0" smtClean="0">
                <a:latin typeface="ACTION" pitchFamily="2" charset="2"/>
              </a:rPr>
              <a:t>How can we solve for all of these?</a:t>
            </a:r>
            <a:endParaRPr lang="en-US" dirty="0">
              <a:solidFill>
                <a:srgbClr val="FF0000"/>
              </a:solidFill>
              <a:latin typeface="ACTION" pitchFamily="2" charset="2"/>
            </a:endParaRPr>
          </a:p>
        </p:txBody>
      </p:sp>
      <p:sp>
        <p:nvSpPr>
          <p:cNvPr id="9219" name="mainfrm"/>
          <p:cNvSpPr>
            <a:spLocks noEditPoints="1" noChangeArrowheads="1"/>
          </p:cNvSpPr>
          <p:nvPr/>
        </p:nvSpPr>
        <p:spPr bwMode="auto">
          <a:xfrm>
            <a:off x="3733800" y="47244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0603 w 21600"/>
              <a:gd name="T9" fmla="*/ 21600 h 21600"/>
              <a:gd name="T10" fmla="*/ 10800 w 21600"/>
              <a:gd name="T11" fmla="*/ 21600 h 21600"/>
              <a:gd name="T12" fmla="*/ 1163 w 21600"/>
              <a:gd name="T13" fmla="*/ 21600 h 21600"/>
              <a:gd name="T14" fmla="*/ 0 w 21600"/>
              <a:gd name="T15" fmla="*/ 10800 h 21600"/>
              <a:gd name="T16" fmla="*/ 332 w 21600"/>
              <a:gd name="T17" fmla="*/ 22174 h 21600"/>
              <a:gd name="T18" fmla="*/ 21579 w 21600"/>
              <a:gd name="T19" fmla="*/ 279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0" name="Picture 4" descr="C:\Documents and Settings\Chris\Local Settings\Temporary Internet Files\Content.IE5\H2UQQ0FF\MC90043156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257800"/>
            <a:ext cx="914257" cy="91425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82880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is important to point out that all of these laws have their formulas</a:t>
            </a:r>
          </a:p>
          <a:p>
            <a:endParaRPr lang="en-US" sz="2400" dirty="0"/>
          </a:p>
          <a:p>
            <a:pPr algn="ctr"/>
            <a:r>
              <a:rPr lang="en-US" sz="2400" dirty="0" smtClean="0"/>
              <a:t>But…….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There is one formula that covers them all!!!</a:t>
            </a:r>
          </a:p>
          <a:p>
            <a:endParaRPr lang="en-US" sz="2400" dirty="0"/>
          </a:p>
          <a:p>
            <a:pPr algn="ct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293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Pressure and Volume</vt:lpstr>
      <vt:lpstr>Pressure and Volume</vt:lpstr>
      <vt:lpstr>Pressure and Volume</vt:lpstr>
      <vt:lpstr>Compu-Com: Some examples?</vt:lpstr>
      <vt:lpstr>Temperature and Volume</vt:lpstr>
      <vt:lpstr>Temperature and Volume</vt:lpstr>
      <vt:lpstr>Temperature and pressure</vt:lpstr>
      <vt:lpstr>Compute: How can we solve for all of these?</vt:lpstr>
      <vt:lpstr>Combined Gas Law</vt:lpstr>
      <vt:lpstr>Practice </vt:lpstr>
      <vt:lpstr>Compu-Com: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23</cp:revision>
  <dcterms:created xsi:type="dcterms:W3CDTF">2010-05-10T03:02:07Z</dcterms:created>
  <dcterms:modified xsi:type="dcterms:W3CDTF">2010-05-10T04:39:14Z</dcterms:modified>
</cp:coreProperties>
</file>